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6B8C"/>
    <a:srgbClr val="5C7A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69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944D-9608-4B6A-A9BA-43790DEAF2BC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A0D8A-7F0E-4154-ABC9-0BE0315777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427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944D-9608-4B6A-A9BA-43790DEAF2BC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A0D8A-7F0E-4154-ABC9-0BE0315777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331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944D-9608-4B6A-A9BA-43790DEAF2BC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A0D8A-7F0E-4154-ABC9-0BE0315777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422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944D-9608-4B6A-A9BA-43790DEAF2BC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A0D8A-7F0E-4154-ABC9-0BE0315777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547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944D-9608-4B6A-A9BA-43790DEAF2BC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A0D8A-7F0E-4154-ABC9-0BE0315777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073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944D-9608-4B6A-A9BA-43790DEAF2BC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A0D8A-7F0E-4154-ABC9-0BE0315777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753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944D-9608-4B6A-A9BA-43790DEAF2BC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A0D8A-7F0E-4154-ABC9-0BE0315777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683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944D-9608-4B6A-A9BA-43790DEAF2BC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A0D8A-7F0E-4154-ABC9-0BE0315777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363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A0D8A-7F0E-4154-ABC9-0BE0315777DF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944D-9608-4B6A-A9BA-43790DEAF2BC}" type="datetimeFigureOut">
              <a:rPr lang="ru-RU" smtClean="0"/>
              <a:t>09.12.2020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409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944D-9608-4B6A-A9BA-43790DEAF2BC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A0D8A-7F0E-4154-ABC9-0BE0315777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721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944D-9608-4B6A-A9BA-43790DEAF2BC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A0D8A-7F0E-4154-ABC9-0BE0315777DF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0501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944D-9608-4B6A-A9BA-43790DEAF2BC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A0D8A-7F0E-4154-ABC9-0BE0315777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857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944D-9608-4B6A-A9BA-43790DEAF2BC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A0D8A-7F0E-4154-ABC9-0BE0315777DF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92320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944D-9608-4B6A-A9BA-43790DEAF2BC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A0D8A-7F0E-4154-ABC9-0BE0315777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220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944D-9608-4B6A-A9BA-43790DEAF2BC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A0D8A-7F0E-4154-ABC9-0BE0315777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1427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944D-9608-4B6A-A9BA-43790DEAF2BC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A0D8A-7F0E-4154-ABC9-0BE0315777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295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C944D-9608-4B6A-A9BA-43790DEAF2BC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9DA0D8A-7F0E-4154-ABC9-0BE0315777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68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  <p:sldLayoutId id="2147483847" r:id="rId14"/>
    <p:sldLayoutId id="2147483848" r:id="rId15"/>
    <p:sldLayoutId id="214748384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2772" y="413656"/>
            <a:ext cx="9394370" cy="4102073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Современные </a:t>
            </a:r>
            <a:r>
              <a:rPr lang="ru-RU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формы</a:t>
            </a:r>
            <a:br>
              <a:rPr lang="ru-RU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организации</a:t>
            </a:r>
            <a:r>
              <a:rPr lang="ru-RU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учебно-познавательной</a:t>
            </a:r>
            <a:br>
              <a:rPr lang="ru-RU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деятельности на </a:t>
            </a:r>
            <a:r>
              <a:rPr lang="ru-RU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уроках математики</a:t>
            </a:r>
            <a:br>
              <a:rPr lang="ru-RU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6770914" y="4016829"/>
            <a:ext cx="3733800" cy="2340427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Подготовлено:</a:t>
            </a:r>
          </a:p>
          <a:p>
            <a:pPr algn="l">
              <a:spcBef>
                <a:spcPts val="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Учителем математики</a:t>
            </a:r>
            <a:endParaRPr lang="ru-RU" sz="2400" dirty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2400" dirty="0">
                <a:solidFill>
                  <a:schemeClr val="tx1"/>
                </a:solidFill>
              </a:rPr>
              <a:t>ГБОУ КК </a:t>
            </a:r>
            <a:r>
              <a:rPr lang="ru-RU" sz="2400" dirty="0" smtClean="0">
                <a:solidFill>
                  <a:schemeClr val="tx1"/>
                </a:solidFill>
              </a:rPr>
              <a:t>ШИСП</a:t>
            </a:r>
            <a:endParaRPr lang="ru-RU" sz="2400" dirty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2400" dirty="0">
                <a:solidFill>
                  <a:schemeClr val="tx1"/>
                </a:solidFill>
              </a:rPr>
              <a:t>Е.И. </a:t>
            </a:r>
            <a:r>
              <a:rPr lang="ru-RU" sz="2400" dirty="0" smtClean="0">
                <a:solidFill>
                  <a:schemeClr val="tx1"/>
                </a:solidFill>
              </a:rPr>
              <a:t>Гришковой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13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учить? 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492" y="2160588"/>
            <a:ext cx="7174352" cy="3881437"/>
          </a:xfrm>
        </p:spPr>
      </p:pic>
      <p:sp>
        <p:nvSpPr>
          <p:cNvPr id="7" name="Прямоугольник 6"/>
          <p:cNvSpPr/>
          <p:nvPr/>
        </p:nvSpPr>
        <p:spPr>
          <a:xfrm>
            <a:off x="5660571" y="2160588"/>
            <a:ext cx="6047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E6B8C"/>
                </a:solidFill>
              </a:rPr>
              <a:t>?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575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089970" y="370114"/>
            <a:ext cx="4184032" cy="156028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Смешанное обучение</a:t>
            </a:r>
            <a:endParaRPr lang="ru-RU" dirty="0">
              <a:solidFill>
                <a:srgbClr val="0E6B8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2" y="799900"/>
            <a:ext cx="4594747" cy="5241462"/>
          </a:xfrm>
        </p:spPr>
      </p:pic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5089969" y="1850571"/>
            <a:ext cx="4467687" cy="4190791"/>
          </a:xfrm>
        </p:spPr>
        <p:txBody>
          <a:bodyPr>
            <a:normAutofit/>
          </a:bodyPr>
          <a:lstStyle/>
          <a:p>
            <a:r>
              <a:rPr lang="ru-RU" sz="2400" dirty="0"/>
              <a:t>Под смешанным обучением понимается </a:t>
            </a:r>
            <a:r>
              <a:rPr lang="ru-RU" sz="2400" dirty="0" smtClean="0"/>
              <a:t>комбинация очного традиционного обучения с</a:t>
            </a:r>
            <a:r>
              <a:rPr lang="ru-RU" sz="2400" dirty="0"/>
              <a:t> </a:t>
            </a:r>
            <a:r>
              <a:rPr lang="ru-RU" sz="2400" dirty="0" smtClean="0"/>
              <a:t>элементами онлайн-обучения и дистанционных форм, а также в рамках обычной классно-урочной системы смены форматов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6955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Первая </a:t>
            </a:r>
            <a:r>
              <a:rPr lang="ru-RU" dirty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модель </a:t>
            </a:r>
            <a:r>
              <a:rPr lang="ru-RU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dirty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Перевернутый класс»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u="sng" dirty="0" smtClean="0"/>
              <a:t>Традиционный урок</a:t>
            </a:r>
            <a:endParaRPr lang="ru-RU" u="sng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u="sng" dirty="0" smtClean="0"/>
              <a:t>«Перевернутый» урок</a:t>
            </a:r>
            <a:endParaRPr lang="ru-RU" u="sng" dirty="0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704" y="4477110"/>
            <a:ext cx="2194560" cy="2194560"/>
          </a:xfrm>
        </p:spPr>
      </p:pic>
      <p:sp>
        <p:nvSpPr>
          <p:cNvPr id="11" name="Прямоугольник 10"/>
          <p:cNvSpPr/>
          <p:nvPr/>
        </p:nvSpPr>
        <p:spPr>
          <a:xfrm>
            <a:off x="3282937" y="3609006"/>
            <a:ext cx="9605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</a:t>
            </a:r>
            <a:endParaRPr lang="ru-RU" sz="2000" dirty="0">
              <a:solidFill>
                <a:srgbClr val="0E6B8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077113" y="3624395"/>
            <a:ext cx="623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1812793" y="4654985"/>
            <a:ext cx="368096" cy="4354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369" y="2687395"/>
            <a:ext cx="2194464" cy="2194464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409584" y="5542124"/>
            <a:ext cx="623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898" y="4654985"/>
            <a:ext cx="2607192" cy="195213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30" y="2720056"/>
            <a:ext cx="2607192" cy="1952135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7620090" y="5542124"/>
            <a:ext cx="9605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</a:t>
            </a:r>
            <a:endParaRPr lang="ru-RU" sz="2000" dirty="0">
              <a:solidFill>
                <a:srgbClr val="0E6B8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трелка вниз 22"/>
          <p:cNvSpPr/>
          <p:nvPr/>
        </p:nvSpPr>
        <p:spPr>
          <a:xfrm>
            <a:off x="7181192" y="4654985"/>
            <a:ext cx="368096" cy="4354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911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683174"/>
            <a:ext cx="5156086" cy="2818897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68829" y="1"/>
            <a:ext cx="8305173" cy="103414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Образовательная интернет–платформа «ГБОУ КК ШИСП»</a:t>
            </a:r>
            <a:r>
              <a:rPr lang="ru-RU" dirty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Камынина</a:t>
            </a:r>
            <a:r>
              <a:rPr lang="ru-RU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В.В. 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43" y="3330264"/>
            <a:ext cx="5156086" cy="2793778"/>
          </a:xfrm>
        </p:spPr>
      </p:pic>
    </p:spTree>
    <p:extLst>
      <p:ext uri="{BB962C8B-B14F-4D97-AF65-F5344CB8AC3E}">
        <p14:creationId xmlns:p14="http://schemas.microsoft.com/office/powerpoint/2010/main" val="312331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Применение модели</a:t>
            </a:r>
            <a:br>
              <a:rPr lang="ru-RU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«Перевернутый класс»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Самоподготовка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5" y="2994553"/>
            <a:ext cx="4571208" cy="3047471"/>
          </a:xfrm>
        </p:spPr>
      </p:pic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Урок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Объект 12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325" y="2910146"/>
            <a:ext cx="3865939" cy="3110825"/>
          </a:xfrm>
        </p:spPr>
      </p:pic>
    </p:spTree>
    <p:extLst>
      <p:ext uri="{BB962C8B-B14F-4D97-AF65-F5344CB8AC3E}">
        <p14:creationId xmlns:p14="http://schemas.microsoft.com/office/powerpoint/2010/main" val="157009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9658" y="428171"/>
            <a:ext cx="8596668" cy="132080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Вторая модель </a:t>
            </a:r>
            <a:r>
              <a:rPr lang="ru-RU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dirty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Смена рабочих зон</a:t>
            </a:r>
            <a:r>
              <a:rPr lang="ru-RU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dirty="0">
              <a:solidFill>
                <a:srgbClr val="0E6B8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141" y="4406191"/>
            <a:ext cx="2424232" cy="23102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272" y="2097301"/>
            <a:ext cx="3572529" cy="22923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09" y="1930400"/>
            <a:ext cx="3688911" cy="245927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074373" y="1917171"/>
            <a:ext cx="3227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Зона коллективной работы</a:t>
            </a:r>
            <a:endParaRPr lang="ru-RU" b="1" dirty="0">
              <a:solidFill>
                <a:srgbClr val="0E6B8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80011" y="1901371"/>
            <a:ext cx="29161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Зона работы с учителем</a:t>
            </a:r>
            <a:endParaRPr lang="ru-RU" b="1" dirty="0">
              <a:solidFill>
                <a:srgbClr val="0E6B8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68823" y="4169694"/>
            <a:ext cx="49648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Зона работы с электронным ресурсом</a:t>
            </a:r>
            <a:endParaRPr lang="ru-RU" sz="2000" b="1" dirty="0">
              <a:solidFill>
                <a:srgbClr val="0E6B8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341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Применение </a:t>
            </a:r>
            <a:r>
              <a:rPr lang="ru-RU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модели</a:t>
            </a:r>
            <a:br>
              <a:rPr lang="ru-RU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dirty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Смена рабочих зон»</a:t>
            </a:r>
            <a:br>
              <a:rPr lang="ru-RU" dirty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6542" y="4765713"/>
            <a:ext cx="3138430" cy="2092287"/>
          </a:xfrm>
        </p:spPr>
      </p:pic>
      <p:sp>
        <p:nvSpPr>
          <p:cNvPr id="5" name="Прямоугольник 4"/>
          <p:cNvSpPr/>
          <p:nvPr/>
        </p:nvSpPr>
        <p:spPr>
          <a:xfrm>
            <a:off x="2871215" y="4395131"/>
            <a:ext cx="44759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Зона работы с электронным ресурсом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941" y="2165583"/>
            <a:ext cx="3138430" cy="209228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830573" y="1796876"/>
            <a:ext cx="3227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Зона коллективной работы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064" y="2165583"/>
            <a:ext cx="3140305" cy="209353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413124" y="1796876"/>
            <a:ext cx="29161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Зона работы с учителем</a:t>
            </a:r>
          </a:p>
        </p:txBody>
      </p:sp>
    </p:spTree>
    <p:extLst>
      <p:ext uri="{BB962C8B-B14F-4D97-AF65-F5344CB8AC3E}">
        <p14:creationId xmlns:p14="http://schemas.microsoft.com/office/powerpoint/2010/main" val="17758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Третья  модель</a:t>
            </a:r>
            <a:br>
              <a:rPr lang="ru-RU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«Достаньте </a:t>
            </a:r>
            <a:r>
              <a:rPr lang="ru-RU" dirty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смартфоны</a:t>
            </a:r>
            <a:r>
              <a:rPr lang="ru-RU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dirty="0">
              <a:solidFill>
                <a:srgbClr val="0E6B8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300" y="2160588"/>
            <a:ext cx="3881437" cy="3881437"/>
          </a:xfrm>
        </p:spPr>
      </p:pic>
    </p:spTree>
    <p:extLst>
      <p:ext uri="{BB962C8B-B14F-4D97-AF65-F5344CB8AC3E}">
        <p14:creationId xmlns:p14="http://schemas.microsoft.com/office/powerpoint/2010/main" val="411252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Используемые </a:t>
            </a:r>
            <a:r>
              <a:rPr lang="ru-RU" dirty="0" err="1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интернет-ресурсы</a:t>
            </a:r>
            <a:endParaRPr lang="ru-RU" dirty="0">
              <a:solidFill>
                <a:srgbClr val="0E6B8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676275" y="2160983"/>
            <a:ext cx="4185093" cy="691074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ru-RU" sz="2000" b="1" dirty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000" b="1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айт Дмитрия Гущина </a:t>
            </a:r>
          </a:p>
          <a:p>
            <a:pPr algn="ctr">
              <a:spcBef>
                <a:spcPts val="0"/>
              </a:spcBef>
            </a:pPr>
            <a:r>
              <a:rPr lang="ru-RU" sz="2000" b="1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000" b="1" dirty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Сдам ГИА</a:t>
            </a:r>
            <a:r>
              <a:rPr lang="ru-RU" sz="2000" b="1" dirty="0" smtClean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sz="2000" b="1" dirty="0">
              <a:solidFill>
                <a:srgbClr val="0E6B8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5" y="3240911"/>
            <a:ext cx="4184650" cy="2297053"/>
          </a:xfrm>
        </p:spPr>
      </p:pic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>
          <a:xfrm>
            <a:off x="4778829" y="2160982"/>
            <a:ext cx="4789714" cy="974103"/>
          </a:xfrm>
        </p:spPr>
        <p:txBody>
          <a:bodyPr/>
          <a:lstStyle/>
          <a:p>
            <a:pPr algn="ctr"/>
            <a:r>
              <a:rPr lang="ru-RU" sz="2000" b="1" dirty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Образовательная интернет–платформа «ГБОУ КК ШИСП» </a:t>
            </a:r>
            <a:r>
              <a:rPr lang="ru-RU" sz="2000" b="1" dirty="0" err="1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Камынина</a:t>
            </a:r>
            <a:r>
              <a:rPr lang="ru-RU" sz="2000" b="1" dirty="0">
                <a:solidFill>
                  <a:srgbClr val="0E6B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В.В. 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938" y="3244509"/>
            <a:ext cx="4186237" cy="2289856"/>
          </a:xfrm>
        </p:spPr>
      </p:pic>
    </p:spTree>
    <p:extLst>
      <p:ext uri="{BB962C8B-B14F-4D97-AF65-F5344CB8AC3E}">
        <p14:creationId xmlns:p14="http://schemas.microsoft.com/office/powerpoint/2010/main" val="216767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1638526"/>
          </a:xfrm>
        </p:spPr>
        <p:txBody>
          <a:bodyPr/>
          <a:lstStyle/>
          <a:p>
            <a:pPr algn="ctr"/>
            <a:r>
              <a:rPr lang="ru-RU" u="sng" dirty="0" smtClean="0">
                <a:solidFill>
                  <a:srgbClr val="0E6B8C"/>
                </a:solidFill>
              </a:rPr>
              <a:t>СПАСИБО ЗА ВНИМАНИЕ</a:t>
            </a:r>
            <a:endParaRPr lang="ru-RU" u="sng" dirty="0">
              <a:solidFill>
                <a:srgbClr val="0E6B8C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870857" y="3429001"/>
            <a:ext cx="8403145" cy="761999"/>
          </a:xfrm>
        </p:spPr>
        <p:txBody>
          <a:bodyPr/>
          <a:lstStyle/>
          <a:p>
            <a:pPr algn="ctr"/>
            <a:r>
              <a:rPr lang="ru-RU" sz="1050" dirty="0" smtClean="0"/>
              <a:t>.</a:t>
            </a:r>
          </a:p>
          <a:p>
            <a:pPr algn="ctr"/>
            <a:r>
              <a:rPr lang="ru-RU" dirty="0" smtClean="0"/>
              <a:t>КОНЕЦ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189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225</TotalTime>
  <Words>111</Words>
  <Application>Microsoft Office PowerPoint</Application>
  <PresentationFormat>Широкоэкранный</PresentationFormat>
  <Paragraphs>36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Trebuchet MS</vt:lpstr>
      <vt:lpstr>Wingdings 3</vt:lpstr>
      <vt:lpstr>Аспект</vt:lpstr>
      <vt:lpstr>   Современные формы организации учебно-познавательной деятельности на уроках математики </vt:lpstr>
      <vt:lpstr>Как учить? </vt:lpstr>
      <vt:lpstr>Смешанное обучение</vt:lpstr>
      <vt:lpstr>Первая модель  «Перевернутый класс»</vt:lpstr>
      <vt:lpstr> Образовательная интернет–платформа «ГБОУ КК ШИСП» Камынина В.В. </vt:lpstr>
      <vt:lpstr>Применение модели «Перевернутый класс»</vt:lpstr>
      <vt:lpstr>Вторая модель  «Смена рабочих зон»</vt:lpstr>
      <vt:lpstr>Применение модели «Смена рабочих зон» </vt:lpstr>
      <vt:lpstr>Третья  модель «Достаньте смартфоны»</vt:lpstr>
      <vt:lpstr>Используемые интернет-ресурсы</vt:lpstr>
      <vt:lpstr>СПАСИБО ЗА ВНИМАНИЕ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формы организации учебно-познавательной деятельности на уроках математики</dc:title>
  <dc:creator>Archi</dc:creator>
  <cp:lastModifiedBy>3</cp:lastModifiedBy>
  <cp:revision>21</cp:revision>
  <dcterms:created xsi:type="dcterms:W3CDTF">2019-11-16T14:27:58Z</dcterms:created>
  <dcterms:modified xsi:type="dcterms:W3CDTF">2020-12-09T12:49:32Z</dcterms:modified>
</cp:coreProperties>
</file>